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3" r:id="rId3"/>
    <p:sldId id="266" r:id="rId4"/>
    <p:sldId id="267" r:id="rId5"/>
    <p:sldId id="264" r:id="rId6"/>
    <p:sldId id="268" r:id="rId7"/>
    <p:sldId id="265" r:id="rId8"/>
    <p:sldId id="269" r:id="rId9"/>
    <p:sldId id="270" r:id="rId10"/>
    <p:sldId id="258" r:id="rId11"/>
    <p:sldId id="259" r:id="rId12"/>
    <p:sldId id="260" r:id="rId13"/>
    <p:sldId id="257" r:id="rId14"/>
    <p:sldId id="261"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39" autoAdjust="0"/>
    <p:restoredTop sz="94660" autoAdjust="0"/>
  </p:normalViewPr>
  <p:slideViewPr>
    <p:cSldViewPr>
      <p:cViewPr varScale="1">
        <p:scale>
          <a:sx n="94" d="100"/>
          <a:sy n="94" d="100"/>
        </p:scale>
        <p:origin x="-240" y="-96"/>
      </p:cViewPr>
      <p:guideLst>
        <p:guide orient="horz" pos="2160"/>
        <p:guide pos="3840"/>
      </p:guideLst>
    </p:cSldViewPr>
  </p:slideViewPr>
  <p:outlineViewPr>
    <p:cViewPr>
      <p:scale>
        <a:sx n="33" d="100"/>
        <a:sy n="33" d="100"/>
      </p:scale>
      <p:origin x="0" y="270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A90D6A-BAD0-4311-AAF2-BFC8EFA4C91F}" type="datetimeFigureOut">
              <a:rPr lang="en-US" smtClean="0"/>
              <a:t>8/20/2015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F93210-9025-45D0-8C53-B049D62DFEA7}" type="slidenum">
              <a:rPr lang="en-US" smtClean="0"/>
              <a:t>‹#›</a:t>
            </a:fld>
            <a:endParaRPr lang="en-US"/>
          </a:p>
        </p:txBody>
      </p:sp>
    </p:spTree>
    <p:extLst>
      <p:ext uri="{BB962C8B-B14F-4D97-AF65-F5344CB8AC3E}">
        <p14:creationId xmlns:p14="http://schemas.microsoft.com/office/powerpoint/2010/main" val="2433593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F93210-9025-45D0-8C53-B049D62DFEA7}" type="slidenum">
              <a:rPr lang="en-US" smtClean="0"/>
              <a:t>4</a:t>
            </a:fld>
            <a:endParaRPr lang="en-US"/>
          </a:p>
        </p:txBody>
      </p:sp>
    </p:spTree>
    <p:extLst>
      <p:ext uri="{BB962C8B-B14F-4D97-AF65-F5344CB8AC3E}">
        <p14:creationId xmlns:p14="http://schemas.microsoft.com/office/powerpoint/2010/main" val="2097366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7E7B20-C013-4FFB-854A-7956D6A93C5A}"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35768-C6F7-4E6B-AEE3-01F13680739B}" type="slidenum">
              <a:rPr lang="en-US" smtClean="0"/>
              <a:t>‹#›</a:t>
            </a:fld>
            <a:endParaRPr lang="en-US"/>
          </a:p>
        </p:txBody>
      </p:sp>
    </p:spTree>
    <p:extLst>
      <p:ext uri="{BB962C8B-B14F-4D97-AF65-F5344CB8AC3E}">
        <p14:creationId xmlns:p14="http://schemas.microsoft.com/office/powerpoint/2010/main" val="3553100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7E7B20-C013-4FFB-854A-7956D6A93C5A}"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35768-C6F7-4E6B-AEE3-01F13680739B}" type="slidenum">
              <a:rPr lang="en-US" smtClean="0"/>
              <a:t>‹#›</a:t>
            </a:fld>
            <a:endParaRPr lang="en-US"/>
          </a:p>
        </p:txBody>
      </p:sp>
    </p:spTree>
    <p:extLst>
      <p:ext uri="{BB962C8B-B14F-4D97-AF65-F5344CB8AC3E}">
        <p14:creationId xmlns:p14="http://schemas.microsoft.com/office/powerpoint/2010/main" val="2026075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7E7B20-C013-4FFB-854A-7956D6A93C5A}"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35768-C6F7-4E6B-AEE3-01F13680739B}" type="slidenum">
              <a:rPr lang="en-US" smtClean="0"/>
              <a:t>‹#›</a:t>
            </a:fld>
            <a:endParaRPr lang="en-US"/>
          </a:p>
        </p:txBody>
      </p:sp>
    </p:spTree>
    <p:extLst>
      <p:ext uri="{BB962C8B-B14F-4D97-AF65-F5344CB8AC3E}">
        <p14:creationId xmlns:p14="http://schemas.microsoft.com/office/powerpoint/2010/main" val="10795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7E7B20-C013-4FFB-854A-7956D6A93C5A}"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35768-C6F7-4E6B-AEE3-01F13680739B}"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416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7E7B20-C013-4FFB-854A-7956D6A93C5A}" type="datetimeFigureOut">
              <a:rPr lang="en-US" smtClean="0"/>
              <a:t>8/20/2015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435768-C6F7-4E6B-AEE3-01F13680739B}" type="slidenum">
              <a:rPr lang="en-US" smtClean="0"/>
              <a:t>‹#›</a:t>
            </a:fld>
            <a:endParaRPr lang="en-US"/>
          </a:p>
        </p:txBody>
      </p:sp>
    </p:spTree>
    <p:extLst>
      <p:ext uri="{BB962C8B-B14F-4D97-AF65-F5344CB8AC3E}">
        <p14:creationId xmlns:p14="http://schemas.microsoft.com/office/powerpoint/2010/main" val="4054558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7E7B20-C013-4FFB-854A-7956D6A93C5A}"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35768-C6F7-4E6B-AEE3-01F13680739B}" type="slidenum">
              <a:rPr lang="en-US" smtClean="0"/>
              <a:t>‹#›</a:t>
            </a:fld>
            <a:endParaRPr lang="en-US"/>
          </a:p>
        </p:txBody>
      </p:sp>
    </p:spTree>
    <p:extLst>
      <p:ext uri="{BB962C8B-B14F-4D97-AF65-F5344CB8AC3E}">
        <p14:creationId xmlns:p14="http://schemas.microsoft.com/office/powerpoint/2010/main" val="3980896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7E7B20-C013-4FFB-854A-7956D6A93C5A}" type="datetimeFigureOut">
              <a:rPr lang="en-US" smtClean="0"/>
              <a:t>8/20/2015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435768-C6F7-4E6B-AEE3-01F13680739B}" type="slidenum">
              <a:rPr lang="en-US" smtClean="0"/>
              <a:t>‹#›</a:t>
            </a:fld>
            <a:endParaRPr lang="en-US"/>
          </a:p>
        </p:txBody>
      </p:sp>
    </p:spTree>
    <p:extLst>
      <p:ext uri="{BB962C8B-B14F-4D97-AF65-F5344CB8AC3E}">
        <p14:creationId xmlns:p14="http://schemas.microsoft.com/office/powerpoint/2010/main" val="4242178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7E7B20-C013-4FFB-854A-7956D6A93C5A}" type="datetimeFigureOut">
              <a:rPr lang="en-US" smtClean="0"/>
              <a:t>8/20/2015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435768-C6F7-4E6B-AEE3-01F13680739B}" type="slidenum">
              <a:rPr lang="en-US" smtClean="0"/>
              <a:t>‹#›</a:t>
            </a:fld>
            <a:endParaRPr lang="en-US"/>
          </a:p>
        </p:txBody>
      </p:sp>
    </p:spTree>
    <p:extLst>
      <p:ext uri="{BB962C8B-B14F-4D97-AF65-F5344CB8AC3E}">
        <p14:creationId xmlns:p14="http://schemas.microsoft.com/office/powerpoint/2010/main" val="748691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7E7B20-C013-4FFB-854A-7956D6A93C5A}" type="datetimeFigureOut">
              <a:rPr lang="en-US" smtClean="0"/>
              <a:t>8/20/2015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435768-C6F7-4E6B-AEE3-01F13680739B}" type="slidenum">
              <a:rPr lang="en-US" smtClean="0"/>
              <a:t>‹#›</a:t>
            </a:fld>
            <a:endParaRPr lang="en-US"/>
          </a:p>
        </p:txBody>
      </p:sp>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0815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7E7B20-C013-4FFB-854A-7956D6A93C5A}"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35768-C6F7-4E6B-AEE3-01F13680739B}" type="slidenum">
              <a:rPr lang="en-US" smtClean="0"/>
              <a:t>‹#›</a:t>
            </a:fld>
            <a:endParaRPr lang="en-US"/>
          </a:p>
        </p:txBody>
      </p:sp>
    </p:spTree>
    <p:extLst>
      <p:ext uri="{BB962C8B-B14F-4D97-AF65-F5344CB8AC3E}">
        <p14:creationId xmlns:p14="http://schemas.microsoft.com/office/powerpoint/2010/main" val="1150073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7E7B20-C013-4FFB-854A-7956D6A93C5A}" type="datetimeFigureOut">
              <a:rPr lang="en-US" smtClean="0"/>
              <a:t>8/20/2015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435768-C6F7-4E6B-AEE3-01F13680739B}" type="slidenum">
              <a:rPr lang="en-US" smtClean="0"/>
              <a:t>‹#›</a:t>
            </a:fld>
            <a:endParaRPr lang="en-US"/>
          </a:p>
        </p:txBody>
      </p:sp>
    </p:spTree>
    <p:extLst>
      <p:ext uri="{BB962C8B-B14F-4D97-AF65-F5344CB8AC3E}">
        <p14:creationId xmlns:p14="http://schemas.microsoft.com/office/powerpoint/2010/main" val="2269996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E7B20-C013-4FFB-854A-7956D6A93C5A}" type="datetimeFigureOut">
              <a:rPr lang="en-US" smtClean="0"/>
              <a:t>8/20/2015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435768-C6F7-4E6B-AEE3-01F13680739B}" type="slidenum">
              <a:rPr lang="en-US" smtClean="0"/>
              <a:t>‹#›</a:t>
            </a:fld>
            <a:endParaRPr lang="en-US"/>
          </a:p>
        </p:txBody>
      </p:sp>
    </p:spTree>
    <p:extLst>
      <p:ext uri="{BB962C8B-B14F-4D97-AF65-F5344CB8AC3E}">
        <p14:creationId xmlns:p14="http://schemas.microsoft.com/office/powerpoint/2010/main" val="1445855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hyperlink" Target="http://bias.csr.unibo.it/fvc2006/" TargetMode="External"/><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0525" y="1122363"/>
            <a:ext cx="10411097" cy="2387600"/>
          </a:xfrm>
        </p:spPr>
        <p:txBody>
          <a:bodyPr>
            <a:normAutofit fontScale="90000"/>
          </a:bodyPr>
          <a:lstStyle/>
          <a:p>
            <a:r>
              <a:rPr lang="ar-KW" b="1" dirty="0" smtClean="0">
                <a:solidFill>
                  <a:srgbClr val="0070C0"/>
                </a:solidFill>
              </a:rPr>
              <a:t>منظومة ادارة البصمة والمعالم الحيوية</a:t>
            </a:r>
            <a:br>
              <a:rPr lang="ar-KW" b="1" dirty="0" smtClean="0">
                <a:solidFill>
                  <a:srgbClr val="0070C0"/>
                </a:solidFill>
              </a:rPr>
            </a:br>
            <a:r>
              <a:rPr lang="en-GB" b="1" dirty="0" smtClean="0">
                <a:solidFill>
                  <a:srgbClr val="0070C0"/>
                </a:solidFill>
              </a:rPr>
              <a:t>Fingerprint &amp; Biometrics Management</a:t>
            </a:r>
            <a:endParaRPr lang="en-US" sz="4000" b="1" dirty="0">
              <a:solidFill>
                <a:srgbClr val="0070C0"/>
              </a:solidFill>
            </a:endParaRPr>
          </a:p>
        </p:txBody>
      </p:sp>
      <p:sp>
        <p:nvSpPr>
          <p:cNvPr id="3" name="Subtitle 2"/>
          <p:cNvSpPr>
            <a:spLocks noGrp="1"/>
          </p:cNvSpPr>
          <p:nvPr>
            <p:ph type="subTitle" idx="1"/>
          </p:nvPr>
        </p:nvSpPr>
        <p:spPr>
          <a:xfrm>
            <a:off x="1524000" y="4137620"/>
            <a:ext cx="9144000" cy="1655762"/>
          </a:xfrm>
        </p:spPr>
        <p:txBody>
          <a:bodyPr vert="horz" anchor="ctr" anchorCtr="0">
            <a:normAutofit/>
          </a:bodyPr>
          <a:lstStyle/>
          <a:p>
            <a:pPr rtl="1"/>
            <a:r>
              <a:rPr lang="ar-KW" sz="3600" b="1" dirty="0" smtClean="0">
                <a:solidFill>
                  <a:srgbClr val="C00000"/>
                </a:solidFill>
              </a:rPr>
              <a:t>مقدمة وعرض مختصر</a:t>
            </a:r>
            <a:endParaRPr lang="en-GB" sz="3600" b="1" dirty="0" smtClean="0">
              <a:solidFill>
                <a:srgbClr val="C00000"/>
              </a:solidFill>
            </a:endParaRPr>
          </a:p>
          <a:p>
            <a:r>
              <a:rPr lang="en-GB" sz="3200" b="1" dirty="0">
                <a:solidFill>
                  <a:srgbClr val="FF0000"/>
                </a:solidFill>
              </a:rPr>
              <a:t>B</a:t>
            </a:r>
            <a:r>
              <a:rPr lang="en-GB" sz="3200" b="1" dirty="0">
                <a:solidFill>
                  <a:srgbClr val="0070C0"/>
                </a:solidFill>
              </a:rPr>
              <a:t>iometric </a:t>
            </a:r>
            <a:r>
              <a:rPr lang="en-GB" sz="3200" b="1" dirty="0">
                <a:solidFill>
                  <a:srgbClr val="FF0000"/>
                </a:solidFill>
              </a:rPr>
              <a:t>I</a:t>
            </a:r>
            <a:r>
              <a:rPr lang="en-GB" sz="3200" b="1" dirty="0">
                <a:solidFill>
                  <a:srgbClr val="0070C0"/>
                </a:solidFill>
              </a:rPr>
              <a:t>dentity </a:t>
            </a:r>
            <a:r>
              <a:rPr lang="en-GB" sz="3200" b="1" dirty="0">
                <a:solidFill>
                  <a:srgbClr val="FF0000"/>
                </a:solidFill>
              </a:rPr>
              <a:t>D</a:t>
            </a:r>
            <a:r>
              <a:rPr lang="en-GB" sz="3200" b="1" dirty="0">
                <a:solidFill>
                  <a:srgbClr val="0070C0"/>
                </a:solidFill>
              </a:rPr>
              <a:t>etermination &amp; </a:t>
            </a:r>
            <a:r>
              <a:rPr lang="en-GB" sz="3200" b="1" dirty="0" smtClean="0">
                <a:solidFill>
                  <a:srgbClr val="FF0000"/>
                </a:solidFill>
              </a:rPr>
              <a:t>V</a:t>
            </a:r>
            <a:r>
              <a:rPr lang="en-GB" sz="3200" b="1" dirty="0" smtClean="0">
                <a:solidFill>
                  <a:srgbClr val="0070C0"/>
                </a:solidFill>
              </a:rPr>
              <a:t>erification</a:t>
            </a:r>
            <a:endParaRPr lang="ar-KW" sz="3200" b="1" dirty="0" smtClean="0">
              <a:solidFill>
                <a:srgbClr val="0070C0"/>
              </a:solidFill>
            </a:endParaRPr>
          </a:p>
          <a:p>
            <a:pPr rtl="1"/>
            <a:r>
              <a:rPr lang="ar-KW" sz="1800" b="1" dirty="0" smtClean="0">
                <a:solidFill>
                  <a:srgbClr val="C00000"/>
                </a:solidFill>
              </a:rPr>
              <a:t>أغسطس 2015</a:t>
            </a:r>
            <a:endParaRPr lang="en-US" sz="1800" b="1" dirty="0">
              <a:solidFill>
                <a:schemeClr val="accent5">
                  <a:lumMod val="75000"/>
                </a:schemeClr>
              </a:solidFill>
            </a:endParaRPr>
          </a:p>
        </p:txBody>
      </p:sp>
    </p:spTree>
    <p:extLst>
      <p:ext uri="{BB962C8B-B14F-4D97-AF65-F5344CB8AC3E}">
        <p14:creationId xmlns:p14="http://schemas.microsoft.com/office/powerpoint/2010/main" val="35719334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8760610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6147393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98348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568679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902123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57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456" y="124493"/>
            <a:ext cx="10515600" cy="1325563"/>
          </a:xfrm>
        </p:spPr>
        <p:txBody>
          <a:bodyPr/>
          <a:lstStyle/>
          <a:p>
            <a:pPr algn="r" rtl="1"/>
            <a:r>
              <a:rPr lang="ar-KW" b="1" dirty="0" smtClean="0">
                <a:solidFill>
                  <a:schemeClr val="accent1">
                    <a:lumMod val="75000"/>
                  </a:schemeClr>
                </a:solidFill>
              </a:rPr>
              <a:t>الأجندة</a:t>
            </a:r>
            <a:endParaRPr lang="en-US" b="1" dirty="0">
              <a:solidFill>
                <a:schemeClr val="accent1">
                  <a:lumMod val="75000"/>
                </a:schemeClr>
              </a:solidFill>
            </a:endParaRPr>
          </a:p>
        </p:txBody>
      </p:sp>
      <p:sp>
        <p:nvSpPr>
          <p:cNvPr id="3" name="Content Placeholder 2"/>
          <p:cNvSpPr>
            <a:spLocks noGrp="1"/>
          </p:cNvSpPr>
          <p:nvPr>
            <p:ph idx="1"/>
          </p:nvPr>
        </p:nvSpPr>
        <p:spPr>
          <a:xfrm>
            <a:off x="313509" y="1263316"/>
            <a:ext cx="11497494" cy="5378116"/>
          </a:xfrm>
        </p:spPr>
        <p:txBody>
          <a:bodyPr>
            <a:normAutofit fontScale="32500" lnSpcReduction="20000"/>
          </a:bodyPr>
          <a:lstStyle/>
          <a:p>
            <a:pPr marL="1143000" indent="-1143000" algn="r" rtl="1">
              <a:buFont typeface="+mj-lt"/>
              <a:buAutoNum type="arabicPeriod"/>
            </a:pPr>
            <a:r>
              <a:rPr lang="ar-KW" sz="7100" b="1" dirty="0"/>
              <a:t>الجوانب الرئيسية للمعالم </a:t>
            </a:r>
            <a:r>
              <a:rPr lang="ar-KW" sz="7100" b="1" dirty="0" smtClean="0"/>
              <a:t>الحيوية</a:t>
            </a:r>
            <a:r>
              <a:rPr lang="en-GB" sz="7100" b="1" dirty="0" smtClean="0"/>
              <a:t>			Roman</a:t>
            </a:r>
            <a:endParaRPr lang="en-GB" sz="7100" b="1" dirty="0"/>
          </a:p>
          <a:p>
            <a:pPr marL="0" lvl="2" indent="0">
              <a:spcBef>
                <a:spcPts val="1000"/>
              </a:spcBef>
              <a:buNone/>
            </a:pPr>
            <a:r>
              <a:rPr lang="en-GB" sz="5500" b="1" i="1" u="sng" dirty="0" smtClean="0">
                <a:solidFill>
                  <a:schemeClr val="accent1">
                    <a:lumMod val="75000"/>
                  </a:schemeClr>
                </a:solidFill>
              </a:rPr>
              <a:t>Main Biometric methods:</a:t>
            </a:r>
          </a:p>
          <a:p>
            <a:pPr marL="228600" lvl="2">
              <a:spcBef>
                <a:spcPts val="1000"/>
              </a:spcBef>
            </a:pPr>
            <a:r>
              <a:rPr lang="en-GB" sz="4300" b="1" dirty="0" smtClean="0">
                <a:solidFill>
                  <a:schemeClr val="accent1">
                    <a:lumMod val="75000"/>
                  </a:schemeClr>
                </a:solidFill>
              </a:rPr>
              <a:t>Authentication</a:t>
            </a:r>
            <a:r>
              <a:rPr lang="en-GB" sz="4300" b="1" dirty="0">
                <a:solidFill>
                  <a:schemeClr val="accent1">
                    <a:lumMod val="75000"/>
                  </a:schemeClr>
                </a:solidFill>
              </a:rPr>
              <a:t>: Process of Identification vs. Verification</a:t>
            </a:r>
            <a:endParaRPr lang="ar-KW" sz="4300" b="1" dirty="0">
              <a:solidFill>
                <a:schemeClr val="accent1">
                  <a:lumMod val="75000"/>
                </a:schemeClr>
              </a:solidFill>
            </a:endParaRPr>
          </a:p>
          <a:p>
            <a:pPr marL="228600" lvl="2">
              <a:spcBef>
                <a:spcPts val="1000"/>
              </a:spcBef>
            </a:pPr>
            <a:r>
              <a:rPr lang="en-GB" sz="4300" b="1" dirty="0">
                <a:solidFill>
                  <a:schemeClr val="accent1">
                    <a:lumMod val="75000"/>
                  </a:schemeClr>
                </a:solidFill>
              </a:rPr>
              <a:t>What are the Biometric features: Fingerprints, Facial, IRIS &amp; Voice</a:t>
            </a:r>
          </a:p>
          <a:p>
            <a:pPr marL="228600" lvl="2">
              <a:spcBef>
                <a:spcPts val="1000"/>
              </a:spcBef>
            </a:pPr>
            <a:r>
              <a:rPr lang="en-GB" sz="4300" b="1" dirty="0">
                <a:solidFill>
                  <a:schemeClr val="accent1">
                    <a:lumMod val="75000"/>
                  </a:schemeClr>
                </a:solidFill>
              </a:rPr>
              <a:t>Comparison on: A) accuracy, B) speed of retrieval &amp; C) drawbacks of each method</a:t>
            </a:r>
          </a:p>
          <a:p>
            <a:pPr marL="1143000" indent="-1143000" algn="r" rtl="1">
              <a:buFont typeface="+mj-lt"/>
              <a:buAutoNum type="arabicPeriod"/>
            </a:pPr>
            <a:r>
              <a:rPr lang="ar-KW" sz="7100" b="1" dirty="0"/>
              <a:t>التطبيقات الرئيسية؟ </a:t>
            </a:r>
            <a:r>
              <a:rPr lang="en-GB" sz="7100" b="1" dirty="0" smtClean="0"/>
              <a:t>	Roman</a:t>
            </a:r>
            <a:endParaRPr lang="ar-KW" sz="7100" b="1" dirty="0"/>
          </a:p>
          <a:p>
            <a:pPr marL="0" indent="0" rtl="1">
              <a:buNone/>
            </a:pPr>
            <a:r>
              <a:rPr lang="en-GB" sz="5500" b="1" i="1" u="sng" dirty="0">
                <a:solidFill>
                  <a:schemeClr val="accent1">
                    <a:lumMod val="75000"/>
                  </a:schemeClr>
                </a:solidFill>
              </a:rPr>
              <a:t>Key Applications:</a:t>
            </a:r>
          </a:p>
          <a:p>
            <a:r>
              <a:rPr lang="en-GB" sz="4300" b="1" dirty="0" smtClean="0">
                <a:solidFill>
                  <a:schemeClr val="accent1">
                    <a:lumMod val="75000"/>
                  </a:schemeClr>
                </a:solidFill>
              </a:rPr>
              <a:t>Sensitive &amp; High security Government buildings</a:t>
            </a:r>
          </a:p>
          <a:p>
            <a:r>
              <a:rPr lang="en-GB" sz="4300" b="1" dirty="0" smtClean="0">
                <a:solidFill>
                  <a:schemeClr val="accent1">
                    <a:lumMod val="75000"/>
                  </a:schemeClr>
                </a:solidFill>
              </a:rPr>
              <a:t>Border points</a:t>
            </a:r>
          </a:p>
          <a:p>
            <a:r>
              <a:rPr lang="en-GB" sz="4300" b="1" dirty="0" smtClean="0">
                <a:solidFill>
                  <a:schemeClr val="accent1">
                    <a:lumMod val="75000"/>
                  </a:schemeClr>
                </a:solidFill>
              </a:rPr>
              <a:t>Refineries</a:t>
            </a:r>
          </a:p>
          <a:p>
            <a:r>
              <a:rPr lang="en-GB" sz="4300" b="1" dirty="0" smtClean="0">
                <a:solidFill>
                  <a:schemeClr val="accent1">
                    <a:lumMod val="75000"/>
                  </a:schemeClr>
                </a:solidFill>
              </a:rPr>
              <a:t>Large-scale enrolment</a:t>
            </a:r>
            <a:r>
              <a:rPr lang="en-GB" sz="4300" b="1" dirty="0">
                <a:solidFill>
                  <a:schemeClr val="accent1">
                    <a:lumMod val="75000"/>
                  </a:schemeClr>
                </a:solidFill>
              </a:rPr>
              <a:t>.</a:t>
            </a:r>
            <a:endParaRPr lang="en-GB" sz="4300" b="1" dirty="0" smtClean="0">
              <a:solidFill>
                <a:schemeClr val="accent1">
                  <a:lumMod val="75000"/>
                </a:schemeClr>
              </a:solidFill>
            </a:endParaRPr>
          </a:p>
          <a:p>
            <a:pPr marL="1143000" indent="-1143000" algn="r" rtl="1">
              <a:buFont typeface="+mj-lt"/>
              <a:buAutoNum type="arabicPeriod" startAt="3"/>
            </a:pPr>
            <a:r>
              <a:rPr lang="en-GB" sz="7100" b="1" dirty="0"/>
              <a:t> </a:t>
            </a:r>
            <a:r>
              <a:rPr lang="ar-KW" sz="7100" b="1" dirty="0"/>
              <a:t>ادارة الهوية مقابل ادارة الصلاحية؟</a:t>
            </a:r>
          </a:p>
          <a:p>
            <a:pPr marL="0" indent="0" algn="ctr" rtl="1">
              <a:buNone/>
            </a:pPr>
            <a:r>
              <a:rPr lang="en-GB" sz="4300" b="1" dirty="0" smtClean="0">
                <a:solidFill>
                  <a:schemeClr val="accent1">
                    <a:lumMod val="75000"/>
                  </a:schemeClr>
                </a:solidFill>
              </a:rPr>
              <a:t>Identity management vs. access management (Roman &amp; Salman)</a:t>
            </a:r>
            <a:endParaRPr lang="ar-KW" sz="4300" b="1" dirty="0">
              <a:solidFill>
                <a:schemeClr val="accent1">
                  <a:lumMod val="75000"/>
                </a:schemeClr>
              </a:solidFill>
            </a:endParaRPr>
          </a:p>
          <a:p>
            <a:pPr marL="1143000" indent="-1143000" algn="r" rtl="1">
              <a:buFont typeface="+mj-lt"/>
              <a:buAutoNum type="arabicPeriod" startAt="4"/>
            </a:pPr>
            <a:r>
              <a:rPr lang="ar-KW" sz="7100" b="1" dirty="0"/>
              <a:t>الأجهزة المستعملة – </a:t>
            </a:r>
            <a:r>
              <a:rPr lang="en-GB" sz="7100" b="1" dirty="0"/>
              <a:t>devices used</a:t>
            </a:r>
            <a:r>
              <a:rPr lang="ar-KW" sz="7100" b="1" dirty="0"/>
              <a:t>  : </a:t>
            </a:r>
            <a:r>
              <a:rPr lang="en-GB" sz="7100" b="1" dirty="0"/>
              <a:t>Salman</a:t>
            </a:r>
          </a:p>
          <a:p>
            <a:pPr marL="1143000" indent="-1143000" algn="r" rtl="1">
              <a:buFont typeface="+mj-lt"/>
              <a:buAutoNum type="arabicPeriod" startAt="4"/>
            </a:pPr>
            <a:r>
              <a:rPr lang="ar-KW" sz="7100" b="1" dirty="0"/>
              <a:t>رحلة شركة الخدمات العامة مع منظومة ادارة </a:t>
            </a:r>
            <a:r>
              <a:rPr lang="ar-KW" sz="7100" b="1" dirty="0" smtClean="0"/>
              <a:t>البصمة</a:t>
            </a:r>
            <a:r>
              <a:rPr lang="en-GB" sz="7100" b="1" dirty="0" smtClean="0"/>
              <a:t>		</a:t>
            </a:r>
            <a:r>
              <a:rPr lang="ar-KW" sz="7100" b="1" dirty="0"/>
              <a:t>: </a:t>
            </a:r>
            <a:r>
              <a:rPr lang="en-GB" sz="7100" b="1" dirty="0"/>
              <a:t>Salman</a:t>
            </a:r>
          </a:p>
          <a:p>
            <a:pPr marL="1143000" indent="-1143000" algn="r" rtl="1">
              <a:buFont typeface="+mj-lt"/>
              <a:buAutoNum type="arabicPeriod" startAt="4"/>
            </a:pPr>
            <a:r>
              <a:rPr lang="ar-KW" sz="7100" b="1" dirty="0" smtClean="0"/>
              <a:t>عرض </a:t>
            </a:r>
            <a:r>
              <a:rPr lang="ar-KW" sz="7100" b="1" dirty="0"/>
              <a:t>للجوانب الرئيسية لمنظومة ادارة البصمة</a:t>
            </a:r>
            <a:r>
              <a:rPr lang="ar-KW" sz="7100" b="1" dirty="0" smtClean="0"/>
              <a:t>:</a:t>
            </a:r>
            <a:r>
              <a:rPr lang="en-GB" sz="7100" b="1" dirty="0" smtClean="0"/>
              <a:t>		Roman – overview the last 5 slides</a:t>
            </a:r>
            <a:endParaRPr lang="en-US" sz="7100" b="1" dirty="0"/>
          </a:p>
        </p:txBody>
      </p:sp>
    </p:spTree>
    <p:extLst>
      <p:ext uri="{BB962C8B-B14F-4D97-AF65-F5344CB8AC3E}">
        <p14:creationId xmlns:p14="http://schemas.microsoft.com/office/powerpoint/2010/main" val="1002082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192"/>
            <a:ext cx="10515600" cy="612842"/>
          </a:xfrm>
        </p:spPr>
        <p:txBody>
          <a:bodyPr>
            <a:normAutofit fontScale="90000"/>
          </a:bodyPr>
          <a:lstStyle/>
          <a:p>
            <a:pPr algn="ctr"/>
            <a:r>
              <a:rPr lang="en-US" dirty="0" smtClean="0"/>
              <a:t>Verification vs Identification</a:t>
            </a:r>
            <a:endParaRPr lang="en-US" dirty="0"/>
          </a:p>
        </p:txBody>
      </p:sp>
      <p:sp>
        <p:nvSpPr>
          <p:cNvPr id="3" name="Content Placeholder 2"/>
          <p:cNvSpPr>
            <a:spLocks noGrp="1"/>
          </p:cNvSpPr>
          <p:nvPr>
            <p:ph idx="1"/>
          </p:nvPr>
        </p:nvSpPr>
        <p:spPr>
          <a:xfrm>
            <a:off x="838200" y="972766"/>
            <a:ext cx="10515600" cy="5204198"/>
          </a:xfrm>
        </p:spPr>
        <p:txBody>
          <a:bodyPr>
            <a:noAutofit/>
          </a:bodyPr>
          <a:lstStyle/>
          <a:p>
            <a:pPr marL="0" indent="0">
              <a:buNone/>
            </a:pPr>
            <a:r>
              <a:rPr lang="en-US" sz="2000" b="1" dirty="0"/>
              <a:t>Verification </a:t>
            </a:r>
            <a:r>
              <a:rPr lang="en-US" sz="2000" dirty="0" smtClean="0"/>
              <a:t>refers </a:t>
            </a:r>
            <a:r>
              <a:rPr lang="en-US" sz="2000" dirty="0"/>
              <a:t>to the information you need to obtain to confirm that your </a:t>
            </a:r>
            <a:r>
              <a:rPr lang="en-US" sz="2000" dirty="0" smtClean="0"/>
              <a:t>clients are </a:t>
            </a:r>
            <a:r>
              <a:rPr lang="en-US" sz="2000" dirty="0"/>
              <a:t>who </a:t>
            </a:r>
            <a:r>
              <a:rPr lang="en-US" sz="2000" dirty="0" smtClean="0"/>
              <a:t>they </a:t>
            </a:r>
            <a:r>
              <a:rPr lang="en-US" sz="2000" dirty="0"/>
              <a:t>say they </a:t>
            </a:r>
            <a:r>
              <a:rPr lang="en-US" sz="2000" dirty="0" smtClean="0"/>
              <a:t>are. It is based </a:t>
            </a:r>
            <a:r>
              <a:rPr lang="en-US" sz="2000" dirty="0"/>
              <a:t>upon validating a biometric </a:t>
            </a:r>
            <a:r>
              <a:rPr lang="en-US" sz="2000" dirty="0" smtClean="0"/>
              <a:t>sample presented </a:t>
            </a:r>
            <a:r>
              <a:rPr lang="en-US" sz="2000" dirty="0"/>
              <a:t>against a previously collected biometric </a:t>
            </a:r>
            <a:r>
              <a:rPr lang="en-US" sz="2000" dirty="0" smtClean="0"/>
              <a:t>sample </a:t>
            </a:r>
            <a:r>
              <a:rPr lang="en-US" sz="2000" dirty="0"/>
              <a:t>for the individual</a:t>
            </a:r>
            <a:r>
              <a:rPr lang="en-US" sz="2000" dirty="0" smtClean="0"/>
              <a:t>.</a:t>
            </a:r>
          </a:p>
          <a:p>
            <a:r>
              <a:rPr lang="en-US" sz="2000" dirty="0" smtClean="0"/>
              <a:t>1:1 </a:t>
            </a:r>
            <a:r>
              <a:rPr lang="en-US" sz="2000" dirty="0"/>
              <a:t>matching;</a:t>
            </a:r>
          </a:p>
          <a:p>
            <a:r>
              <a:rPr lang="en-US" sz="2000" dirty="0" smtClean="0"/>
              <a:t>requires </a:t>
            </a:r>
            <a:r>
              <a:rPr lang="en-US" sz="2000" dirty="0"/>
              <a:t>an ID </a:t>
            </a:r>
            <a:r>
              <a:rPr lang="en-US" sz="2000" dirty="0" smtClean="0"/>
              <a:t>plus a biometric template </a:t>
            </a:r>
            <a:r>
              <a:rPr lang="en-US" sz="2000" dirty="0"/>
              <a:t>for the matching;</a:t>
            </a:r>
          </a:p>
          <a:p>
            <a:r>
              <a:rPr lang="en-US" sz="2000" dirty="0"/>
              <a:t>Fast processing, involves only one matching;</a:t>
            </a:r>
          </a:p>
          <a:p>
            <a:pPr marL="0" indent="0">
              <a:buNone/>
            </a:pPr>
            <a:r>
              <a:rPr lang="en-US" sz="2000" b="1" dirty="0" smtClean="0"/>
              <a:t>Scenario: </a:t>
            </a:r>
            <a:endParaRPr lang="en-US" sz="2000" dirty="0"/>
          </a:p>
          <a:p>
            <a:r>
              <a:rPr lang="en-US" sz="2000" dirty="0" smtClean="0"/>
              <a:t>A person is asked to provide an ID;</a:t>
            </a:r>
            <a:endParaRPr lang="en-US" sz="2000" dirty="0"/>
          </a:p>
          <a:p>
            <a:r>
              <a:rPr lang="en-US" sz="2000" dirty="0" smtClean="0"/>
              <a:t>A </a:t>
            </a:r>
            <a:r>
              <a:rPr lang="en-US" sz="2000" dirty="0"/>
              <a:t>fingerprint captured </a:t>
            </a:r>
            <a:r>
              <a:rPr lang="en-US" sz="2000" dirty="0" smtClean="0"/>
              <a:t>by a fingerprint reader;</a:t>
            </a:r>
            <a:endParaRPr lang="en-US" sz="2000" dirty="0"/>
          </a:p>
          <a:p>
            <a:r>
              <a:rPr lang="en-US" sz="2000" dirty="0" smtClean="0"/>
              <a:t>An application then </a:t>
            </a:r>
            <a:r>
              <a:rPr lang="en-US" sz="2000" dirty="0"/>
              <a:t>searches </a:t>
            </a:r>
            <a:r>
              <a:rPr lang="en-US" sz="2000" dirty="0" smtClean="0"/>
              <a:t>a database for a </a:t>
            </a:r>
            <a:r>
              <a:rPr lang="en-US" sz="2000" dirty="0"/>
              <a:t>record registered </a:t>
            </a:r>
            <a:r>
              <a:rPr lang="en-US" sz="2000" dirty="0" smtClean="0"/>
              <a:t>with </a:t>
            </a:r>
            <a:r>
              <a:rPr lang="en-US" sz="2000" dirty="0"/>
              <a:t>the given </a:t>
            </a:r>
            <a:r>
              <a:rPr lang="en-US" sz="2000" dirty="0" smtClean="0"/>
              <a:t>ID;</a:t>
            </a:r>
            <a:endParaRPr lang="en-US" sz="2000" dirty="0"/>
          </a:p>
          <a:p>
            <a:r>
              <a:rPr lang="en-US" sz="2000" dirty="0" smtClean="0"/>
              <a:t>The </a:t>
            </a:r>
            <a:r>
              <a:rPr lang="en-US" sz="2000" dirty="0"/>
              <a:t>application</a:t>
            </a:r>
            <a:r>
              <a:rPr lang="en-US" sz="2000" dirty="0" smtClean="0"/>
              <a:t> </a:t>
            </a:r>
            <a:r>
              <a:rPr lang="en-US" sz="2000" dirty="0"/>
              <a:t>retrieves the content of the template </a:t>
            </a:r>
            <a:r>
              <a:rPr lang="en-US" sz="2000" dirty="0" smtClean="0"/>
              <a:t>fields previously saved in a record</a:t>
            </a:r>
            <a:r>
              <a:rPr lang="en-US" sz="2000" dirty="0"/>
              <a:t>;</a:t>
            </a:r>
          </a:p>
          <a:p>
            <a:r>
              <a:rPr lang="en-US" sz="2000" dirty="0"/>
              <a:t>The application</a:t>
            </a:r>
            <a:r>
              <a:rPr lang="en-US" sz="2000" dirty="0" smtClean="0"/>
              <a:t> </a:t>
            </a:r>
            <a:r>
              <a:rPr lang="en-US" sz="2000" dirty="0"/>
              <a:t>uses the Fingerprint Verification SDK to </a:t>
            </a:r>
            <a:r>
              <a:rPr lang="en-US" sz="2000" dirty="0" smtClean="0"/>
              <a:t>compare the </a:t>
            </a:r>
            <a:r>
              <a:rPr lang="en-US" sz="2000" dirty="0"/>
              <a:t>captured template </a:t>
            </a:r>
            <a:r>
              <a:rPr lang="en-US" sz="2000" dirty="0" smtClean="0"/>
              <a:t>with </a:t>
            </a:r>
            <a:r>
              <a:rPr lang="en-US" sz="2000" dirty="0"/>
              <a:t>the retrieved from the record;</a:t>
            </a:r>
          </a:p>
          <a:p>
            <a:r>
              <a:rPr lang="en-US" sz="2000" dirty="0" smtClean="0"/>
              <a:t>The </a:t>
            </a:r>
            <a:r>
              <a:rPr lang="en-US" sz="2000" dirty="0"/>
              <a:t>user is </a:t>
            </a:r>
            <a:r>
              <a:rPr lang="en-US" sz="2000" dirty="0" smtClean="0"/>
              <a:t>authenticated only if </a:t>
            </a:r>
            <a:r>
              <a:rPr lang="en-US" sz="2000" dirty="0"/>
              <a:t>the matching </a:t>
            </a:r>
            <a:r>
              <a:rPr lang="en-US" sz="2000" dirty="0" smtClean="0"/>
              <a:t>returns true;</a:t>
            </a:r>
          </a:p>
          <a:p>
            <a:pPr marL="0" indent="0">
              <a:buNone/>
            </a:pPr>
            <a:endParaRPr lang="en-US" sz="1800" dirty="0"/>
          </a:p>
        </p:txBody>
      </p:sp>
    </p:spTree>
    <p:extLst>
      <p:ext uri="{BB962C8B-B14F-4D97-AF65-F5344CB8AC3E}">
        <p14:creationId xmlns:p14="http://schemas.microsoft.com/office/powerpoint/2010/main" val="3062983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15566"/>
            <a:ext cx="10515600" cy="5661397"/>
          </a:xfrm>
        </p:spPr>
        <p:txBody>
          <a:bodyPr>
            <a:normAutofit fontScale="92500" lnSpcReduction="20000"/>
          </a:bodyPr>
          <a:lstStyle/>
          <a:p>
            <a:pPr marL="0" indent="0">
              <a:buNone/>
            </a:pPr>
            <a:r>
              <a:rPr lang="en-US" b="1" dirty="0" smtClean="0"/>
              <a:t>Identification </a:t>
            </a:r>
            <a:r>
              <a:rPr lang="en-US" dirty="0"/>
              <a:t>system seeks to identify an unknown person, it is based upon comparison of biometric sample presented against a database of previously collected samples. </a:t>
            </a:r>
            <a:endParaRPr lang="en-US" dirty="0" smtClean="0"/>
          </a:p>
          <a:p>
            <a:r>
              <a:rPr lang="en-US" dirty="0" smtClean="0"/>
              <a:t>1:N </a:t>
            </a:r>
            <a:r>
              <a:rPr lang="en-US" dirty="0"/>
              <a:t>matching;</a:t>
            </a:r>
          </a:p>
          <a:p>
            <a:r>
              <a:rPr lang="en-US" dirty="0" smtClean="0"/>
              <a:t>Does not require </a:t>
            </a:r>
            <a:r>
              <a:rPr lang="en-US" dirty="0"/>
              <a:t>an </a:t>
            </a:r>
            <a:r>
              <a:rPr lang="en-US" dirty="0" smtClean="0"/>
              <a:t>ID, only </a:t>
            </a:r>
            <a:r>
              <a:rPr lang="en-US" dirty="0"/>
              <a:t>a biometric template for the matching;</a:t>
            </a:r>
          </a:p>
          <a:p>
            <a:r>
              <a:rPr lang="en-US" dirty="0"/>
              <a:t>Processing time dependent on </a:t>
            </a:r>
            <a:r>
              <a:rPr lang="en-US" dirty="0" smtClean="0"/>
              <a:t>N (the number) </a:t>
            </a:r>
            <a:r>
              <a:rPr lang="en-US" dirty="0"/>
              <a:t>of </a:t>
            </a:r>
            <a:r>
              <a:rPr lang="en-US" dirty="0" smtClean="0"/>
              <a:t>templates;</a:t>
            </a:r>
            <a:endParaRPr lang="en-US" dirty="0"/>
          </a:p>
          <a:p>
            <a:pPr marL="0" indent="0">
              <a:buNone/>
            </a:pPr>
            <a:r>
              <a:rPr lang="en-US" b="1" dirty="0"/>
              <a:t>Scenario: </a:t>
            </a:r>
            <a:endParaRPr lang="en-US" dirty="0"/>
          </a:p>
          <a:p>
            <a:r>
              <a:rPr lang="en-US" dirty="0" smtClean="0"/>
              <a:t>A </a:t>
            </a:r>
            <a:r>
              <a:rPr lang="en-US" dirty="0"/>
              <a:t>fingerprint captured by a fingerprint reader;</a:t>
            </a:r>
          </a:p>
          <a:p>
            <a:r>
              <a:rPr lang="en-US" dirty="0"/>
              <a:t>An application starts </a:t>
            </a:r>
            <a:r>
              <a:rPr lang="en-US" dirty="0" smtClean="0"/>
              <a:t>to iterate through </a:t>
            </a:r>
            <a:r>
              <a:rPr lang="en-US" dirty="0"/>
              <a:t>all user records in </a:t>
            </a:r>
            <a:r>
              <a:rPr lang="en-US" dirty="0" smtClean="0"/>
              <a:t>a database;</a:t>
            </a:r>
            <a:endParaRPr lang="en-US" dirty="0"/>
          </a:p>
          <a:p>
            <a:r>
              <a:rPr lang="en-US" dirty="0"/>
              <a:t>The application </a:t>
            </a:r>
            <a:r>
              <a:rPr lang="en-US" dirty="0" smtClean="0"/>
              <a:t>retrieves the content of the template for each user in the database;</a:t>
            </a:r>
          </a:p>
          <a:p>
            <a:r>
              <a:rPr lang="en-US" dirty="0" smtClean="0"/>
              <a:t>The </a:t>
            </a:r>
            <a:r>
              <a:rPr lang="en-US" dirty="0"/>
              <a:t>application uses the Fingerprint </a:t>
            </a:r>
            <a:r>
              <a:rPr lang="en-US" dirty="0" smtClean="0"/>
              <a:t>Identification SDK </a:t>
            </a:r>
            <a:r>
              <a:rPr lang="en-US" dirty="0"/>
              <a:t>to compare the captured template with the retrieved from the record;</a:t>
            </a:r>
          </a:p>
          <a:p>
            <a:r>
              <a:rPr lang="en-US" dirty="0"/>
              <a:t>The user is authenticated only if the matching returns </a:t>
            </a:r>
            <a:r>
              <a:rPr lang="en-US" dirty="0" smtClean="0"/>
              <a:t>true otherwise it keeps on doing the loop;</a:t>
            </a: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6229827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1524000" y="0"/>
            <a:ext cx="5410200" cy="457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flipV="1">
            <a:off x="2514600" y="228600"/>
            <a:ext cx="8153400" cy="66294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p:cNvCxnSpPr/>
          <p:nvPr/>
        </p:nvCxnSpPr>
        <p:spPr>
          <a:xfrm flipH="1">
            <a:off x="5715000" y="2971800"/>
            <a:ext cx="4953000" cy="3886200"/>
          </a:xfrm>
          <a:prstGeom prst="line">
            <a:avLst/>
          </a:prstGeom>
        </p:spPr>
        <p:style>
          <a:lnRef idx="3">
            <a:schemeClr val="accent1"/>
          </a:lnRef>
          <a:fillRef idx="0">
            <a:schemeClr val="accent1"/>
          </a:fillRef>
          <a:effectRef idx="2">
            <a:schemeClr val="accent1"/>
          </a:effectRef>
          <a:fontRef idx="minor">
            <a:schemeClr val="tx1"/>
          </a:fontRef>
        </p:style>
      </p:cxnSp>
      <p:sp>
        <p:nvSpPr>
          <p:cNvPr id="17" name="Rectangle 16"/>
          <p:cNvSpPr/>
          <p:nvPr/>
        </p:nvSpPr>
        <p:spPr>
          <a:xfrm rot="19163394">
            <a:off x="2096163" y="1897896"/>
            <a:ext cx="963565" cy="891289"/>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rot="19157816">
            <a:off x="2131456" y="1761089"/>
            <a:ext cx="885863" cy="89678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63708">
            <a:off x="2008799" y="1425903"/>
            <a:ext cx="1319760" cy="1079045"/>
          </a:xfrm>
          <a:prstGeom prst="rect">
            <a:avLst/>
          </a:prstGeom>
        </p:spPr>
      </p:pic>
      <p:sp>
        <p:nvSpPr>
          <p:cNvPr id="20" name="Rectangle 19"/>
          <p:cNvSpPr/>
          <p:nvPr/>
        </p:nvSpPr>
        <p:spPr>
          <a:xfrm rot="19163394">
            <a:off x="3785039" y="622527"/>
            <a:ext cx="990328" cy="944412"/>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rot="19157816">
            <a:off x="3822382" y="484967"/>
            <a:ext cx="910468" cy="9502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60452">
            <a:off x="3713004" y="294074"/>
            <a:ext cx="1120888" cy="1035376"/>
          </a:xfrm>
          <a:prstGeom prst="rect">
            <a:avLst/>
          </a:prstGeom>
        </p:spPr>
      </p:pic>
      <p:sp>
        <p:nvSpPr>
          <p:cNvPr id="23" name="Rectangle 22"/>
          <p:cNvSpPr/>
          <p:nvPr/>
        </p:nvSpPr>
        <p:spPr>
          <a:xfrm rot="19163394">
            <a:off x="3373342" y="3594799"/>
            <a:ext cx="818550" cy="808117"/>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rot="19157816">
            <a:off x="3421687" y="3453058"/>
            <a:ext cx="724648" cy="8103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rot="19163394">
            <a:off x="7400649" y="661397"/>
            <a:ext cx="788208" cy="827363"/>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rot="19157816">
            <a:off x="7423249" y="529175"/>
            <a:ext cx="724648" cy="832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rot="19163394">
            <a:off x="5463693" y="2111851"/>
            <a:ext cx="788208" cy="827363"/>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rot="19157816">
            <a:off x="5486293" y="1979629"/>
            <a:ext cx="724648" cy="8324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rot="19163394">
            <a:off x="5918665" y="4433226"/>
            <a:ext cx="931384" cy="785516"/>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rot="19157816">
            <a:off x="5951383" y="4297381"/>
            <a:ext cx="856277" cy="790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rot="19163394">
            <a:off x="7952749" y="2962472"/>
            <a:ext cx="931384" cy="785516"/>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19157816">
            <a:off x="7985467" y="2826627"/>
            <a:ext cx="856277" cy="7903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rot="19163394">
            <a:off x="8029323" y="5749542"/>
            <a:ext cx="854677" cy="841483"/>
          </a:xfrm>
          <a:prstGeom prst="rect">
            <a:avLst/>
          </a:prstGeom>
          <a:solidFill>
            <a:schemeClr val="accent5">
              <a:lumMod val="75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rot="19157816">
            <a:off x="8056708" y="5615595"/>
            <a:ext cx="785756" cy="846673"/>
          </a:xfrm>
          <a:prstGeom prst="rect">
            <a:avLst/>
          </a:prstGeom>
          <a:ln>
            <a:solidFill>
              <a:schemeClr val="accent5">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 name="Rectangle 36"/>
          <p:cNvSpPr/>
          <p:nvPr/>
        </p:nvSpPr>
        <p:spPr>
          <a:xfrm rot="19163394">
            <a:off x="9342735" y="4705821"/>
            <a:ext cx="854677" cy="896829"/>
          </a:xfrm>
          <a:prstGeom prst="rect">
            <a:avLst/>
          </a:prstGeom>
          <a:solidFill>
            <a:schemeClr val="accent5">
              <a:lumMod val="75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rot="19157816">
            <a:off x="9370267" y="4571802"/>
            <a:ext cx="785756" cy="902360"/>
          </a:xfrm>
          <a:prstGeom prst="rect">
            <a:avLst/>
          </a:prstGeom>
          <a:ln>
            <a:solidFill>
              <a:schemeClr val="accent5">
                <a:lumMod val="40000"/>
                <a:lumOff val="6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9" name="Picture 3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48520" y="5461789"/>
            <a:ext cx="1022114" cy="807846"/>
          </a:xfrm>
          <a:prstGeom prst="rect">
            <a:avLst/>
          </a:prstGeom>
        </p:spPr>
      </p:pic>
      <p:pic>
        <p:nvPicPr>
          <p:cNvPr id="40" name="Picture 3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4327" y="4387997"/>
            <a:ext cx="941372" cy="940795"/>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811418">
            <a:off x="3314867" y="2975847"/>
            <a:ext cx="975616" cy="1186918"/>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811418">
            <a:off x="5413212" y="1577263"/>
            <a:ext cx="975616" cy="1186918"/>
          </a:xfrm>
          <a:prstGeom prst="rect">
            <a:avLst/>
          </a:prstGeom>
        </p:spPr>
      </p:pic>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811418">
            <a:off x="7311318" y="112901"/>
            <a:ext cx="975616" cy="1186918"/>
          </a:xfrm>
          <a:prstGeom prst="rect">
            <a:avLst/>
          </a:prstGeom>
        </p:spPr>
      </p:pic>
      <p:sp>
        <p:nvSpPr>
          <p:cNvPr id="44" name="Rectangle 43"/>
          <p:cNvSpPr/>
          <p:nvPr/>
        </p:nvSpPr>
        <p:spPr>
          <a:xfrm rot="19163394">
            <a:off x="3017507" y="5620647"/>
            <a:ext cx="928769" cy="779508"/>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rot="19157816">
            <a:off x="3076981" y="5474877"/>
            <a:ext cx="822222" cy="7816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811418">
            <a:off x="3050262" y="5011674"/>
            <a:ext cx="967171" cy="1176643"/>
          </a:xfrm>
          <a:prstGeom prst="rect">
            <a:avLst/>
          </a:prstGeom>
        </p:spPr>
      </p:pic>
      <p:sp>
        <p:nvSpPr>
          <p:cNvPr id="47" name="Rectangle 46"/>
          <p:cNvSpPr/>
          <p:nvPr/>
        </p:nvSpPr>
        <p:spPr>
          <a:xfrm rot="19163394">
            <a:off x="9162049" y="966057"/>
            <a:ext cx="928769" cy="779508"/>
          </a:xfrm>
          <a:prstGeom prst="rect">
            <a:avLst/>
          </a:prstGeom>
          <a:solidFill>
            <a:schemeClr val="accent1">
              <a:lumMod val="40000"/>
              <a:lumOff val="6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rot="19157816">
            <a:off x="9221523" y="820287"/>
            <a:ext cx="822222" cy="7816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31461" y="4042458"/>
            <a:ext cx="1005469" cy="980174"/>
          </a:xfrm>
          <a:prstGeom prst="rect">
            <a:avLst/>
          </a:prstGeom>
        </p:spPr>
      </p:pic>
      <p:pic>
        <p:nvPicPr>
          <p:cNvPr id="51" name="Picture 5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0359" y="2537700"/>
            <a:ext cx="1005469" cy="980174"/>
          </a:xfrm>
          <a:prstGeom prst="rect">
            <a:avLst/>
          </a:prstGeom>
        </p:spPr>
      </p:pic>
      <p:pic>
        <p:nvPicPr>
          <p:cNvPr id="52" name="Picture 51"/>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32727" y="545671"/>
            <a:ext cx="933974" cy="933974"/>
          </a:xfrm>
          <a:prstGeom prst="rect">
            <a:avLst/>
          </a:prstGeom>
        </p:spPr>
      </p:pic>
    </p:spTree>
    <p:extLst>
      <p:ext uri="{BB962C8B-B14F-4D97-AF65-F5344CB8AC3E}">
        <p14:creationId xmlns:p14="http://schemas.microsoft.com/office/powerpoint/2010/main" val="29725711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49" y="107308"/>
            <a:ext cx="3209925" cy="942975"/>
          </a:xfrm>
          <a:prstGeom prst="rect">
            <a:avLst/>
          </a:prstGeom>
        </p:spPr>
      </p:pic>
      <p:sp>
        <p:nvSpPr>
          <p:cNvPr id="4" name="Rectangle 3"/>
          <p:cNvSpPr/>
          <p:nvPr/>
        </p:nvSpPr>
        <p:spPr>
          <a:xfrm>
            <a:off x="240049" y="1050283"/>
            <a:ext cx="11248518" cy="5262979"/>
          </a:xfrm>
          <a:prstGeom prst="rect">
            <a:avLst/>
          </a:prstGeom>
        </p:spPr>
        <p:txBody>
          <a:bodyPr wrap="square">
            <a:spAutoFit/>
          </a:bodyPr>
          <a:lstStyle/>
          <a:p>
            <a:r>
              <a:rPr lang="en-US" sz="2400" dirty="0" err="1" smtClean="0"/>
              <a:t>Neurotechnology</a:t>
            </a:r>
            <a:r>
              <a:rPr lang="en-US" dirty="0" smtClean="0"/>
              <a:t> </a:t>
            </a:r>
            <a:r>
              <a:rPr lang="en-US" dirty="0"/>
              <a:t>provides algorithms and software development products for biometric fingerprint, face, iris, voice and palm print recognition, computer-based vision and object recognition to security companies, system integrators and hardware manufacturers. More than 2,500 system integrators and sensor providers in more than 100 countries license and integrate company's technology into their own products. With millions of customer installations worldwide, </a:t>
            </a:r>
            <a:r>
              <a:rPr lang="en-US" dirty="0" err="1"/>
              <a:t>Neurotechnology's</a:t>
            </a:r>
            <a:r>
              <a:rPr lang="en-US" dirty="0"/>
              <a:t> products are used for both civil and forensic applications, including border crossings, criminal investigations, systems for voter registration, verification and duplication checking, passport issuance and other national-scale projects. </a:t>
            </a:r>
            <a:r>
              <a:rPr lang="en-US" dirty="0" smtClean="0"/>
              <a:t>Drawing </a:t>
            </a:r>
            <a:r>
              <a:rPr lang="en-US" dirty="0"/>
              <a:t>from years of academic research in the fields of </a:t>
            </a:r>
            <a:r>
              <a:rPr lang="en-US" dirty="0" err="1"/>
              <a:t>neuroinformatics</a:t>
            </a:r>
            <a:r>
              <a:rPr lang="en-US" dirty="0"/>
              <a:t>, image processing and pattern recognition, </a:t>
            </a:r>
            <a:r>
              <a:rPr lang="en-US" dirty="0" err="1"/>
              <a:t>Neurotechnology</a:t>
            </a:r>
            <a:r>
              <a:rPr lang="en-US" dirty="0"/>
              <a:t> was founded in 1990 in Vilnius, Lithuania under the name </a:t>
            </a:r>
            <a:r>
              <a:rPr lang="en-US" dirty="0" err="1"/>
              <a:t>Neurotechnologija</a:t>
            </a:r>
            <a:r>
              <a:rPr lang="en-US" dirty="0"/>
              <a:t> and released its first fingerprint identification system in 1991. Since that time the company has released more than 80 products and version upgrades for identification and verification of objects and personal identity. </a:t>
            </a:r>
            <a:endParaRPr lang="en-US" dirty="0" smtClean="0"/>
          </a:p>
          <a:p>
            <a:r>
              <a:rPr lang="en-US" sz="2400" dirty="0" smtClean="0"/>
              <a:t>International awards</a:t>
            </a:r>
          </a:p>
          <a:p>
            <a:r>
              <a:rPr lang="en-US" dirty="0"/>
              <a:t>In 2015 </a:t>
            </a:r>
            <a:r>
              <a:rPr lang="en-US" dirty="0" err="1"/>
              <a:t>Neurotechnology's</a:t>
            </a:r>
            <a:r>
              <a:rPr lang="en-US" dirty="0"/>
              <a:t> fingerprint identification algorithms have been judged by the National Institute of Standards and Technology (NIST) as one of the fastest and most accurate among the participants. </a:t>
            </a:r>
          </a:p>
          <a:p>
            <a:r>
              <a:rPr lang="en-US" dirty="0"/>
              <a:t>In </a:t>
            </a:r>
            <a:r>
              <a:rPr lang="en-US" dirty="0" smtClean="0"/>
              <a:t>2009, 2012 and 2013 </a:t>
            </a:r>
            <a:r>
              <a:rPr lang="en-US" dirty="0" err="1"/>
              <a:t>Neurotechnology's</a:t>
            </a:r>
            <a:r>
              <a:rPr lang="en-US" dirty="0"/>
              <a:t> iris recognition algorithm has been judged by the National Institute of Standards and Technology (NIST) as one of the fastest and most accurate among the participants. </a:t>
            </a:r>
            <a:endParaRPr lang="en-US" dirty="0" smtClean="0"/>
          </a:p>
          <a:p>
            <a:r>
              <a:rPr lang="en-US" dirty="0" smtClean="0"/>
              <a:t>In </a:t>
            </a:r>
            <a:r>
              <a:rPr lang="en-US" dirty="0"/>
              <a:t>the Fingerprint Verification Competition (</a:t>
            </a:r>
            <a:r>
              <a:rPr lang="en-US" dirty="0">
                <a:hlinkClick r:id="rId3" tooltip="FVC2006 web site"/>
              </a:rPr>
              <a:t>FVC2006</a:t>
            </a:r>
            <a:r>
              <a:rPr lang="en-US" dirty="0" smtClean="0"/>
              <a:t>), </a:t>
            </a:r>
            <a:r>
              <a:rPr lang="en-US" dirty="0" err="1" smtClean="0"/>
              <a:t>Neurotechnology</a:t>
            </a:r>
            <a:r>
              <a:rPr lang="en-US" dirty="0" smtClean="0"/>
              <a:t>  achieved </a:t>
            </a:r>
            <a:r>
              <a:rPr lang="en-US" dirty="0"/>
              <a:t>the highest </a:t>
            </a:r>
            <a:r>
              <a:rPr lang="en-US" dirty="0" smtClean="0"/>
              <a:t>ranking when </a:t>
            </a:r>
            <a:r>
              <a:rPr lang="en-US" dirty="0"/>
              <a:t>using the most realistic benchmark for real-world biometric applications, "Average Zero FMR." </a:t>
            </a:r>
          </a:p>
        </p:txBody>
      </p:sp>
    </p:spTree>
    <p:extLst>
      <p:ext uri="{BB962C8B-B14F-4D97-AF65-F5344CB8AC3E}">
        <p14:creationId xmlns:p14="http://schemas.microsoft.com/office/powerpoint/2010/main" val="60585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pPr algn="r" rtl="1"/>
            <a:r>
              <a:rPr lang="ar-KW" b="1" dirty="0"/>
              <a:t>عرض للجوانب الرئيسية لمنظومة ادارة البصمة:</a:t>
            </a:r>
            <a:endParaRPr lang="en-US" dirty="0"/>
          </a:p>
        </p:txBody>
      </p:sp>
      <p:sp>
        <p:nvSpPr>
          <p:cNvPr id="3" name="Content Placeholder 2"/>
          <p:cNvSpPr>
            <a:spLocks noGrp="1"/>
          </p:cNvSpPr>
          <p:nvPr>
            <p:ph idx="1"/>
          </p:nvPr>
        </p:nvSpPr>
        <p:spPr/>
        <p:txBody>
          <a:bodyPr/>
          <a:lstStyle/>
          <a:p>
            <a:pPr marL="0" indent="0">
              <a:buNone/>
            </a:pPr>
            <a:r>
              <a:rPr lang="en-GB" dirty="0" smtClean="0"/>
              <a:t>The next 5 slides show these aspects of biometrics: (For Roman to complete) – also Roman: we may need to re do the pictures for someone Arab looking.</a:t>
            </a:r>
          </a:p>
          <a:p>
            <a:r>
              <a:rPr lang="en-GB" dirty="0" smtClean="0"/>
              <a:t>Facial</a:t>
            </a:r>
          </a:p>
          <a:p>
            <a:r>
              <a:rPr lang="en-GB" dirty="0" smtClean="0"/>
              <a:t>Finger print</a:t>
            </a:r>
          </a:p>
          <a:p>
            <a:endParaRPr lang="en-US" dirty="0"/>
          </a:p>
        </p:txBody>
      </p:sp>
    </p:spTree>
    <p:extLst>
      <p:ext uri="{BB962C8B-B14F-4D97-AF65-F5344CB8AC3E}">
        <p14:creationId xmlns:p14="http://schemas.microsoft.com/office/powerpoint/2010/main" val="37363152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740" y="3429000"/>
            <a:ext cx="10940177" cy="2571090"/>
          </a:xfrm>
          <a:ln>
            <a:noFill/>
          </a:ln>
        </p:spPr>
        <p:style>
          <a:lnRef idx="2">
            <a:schemeClr val="dk1"/>
          </a:lnRef>
          <a:fillRef idx="1">
            <a:schemeClr val="lt1"/>
          </a:fillRef>
          <a:effectRef idx="0">
            <a:schemeClr val="dk1"/>
          </a:effectRef>
          <a:fontRef idx="minor">
            <a:schemeClr val="dk1"/>
          </a:fontRef>
        </p:style>
        <p:txBody>
          <a:bodyPr>
            <a:noAutofit/>
          </a:bodyPr>
          <a:lstStyle/>
          <a:p>
            <a:pPr marL="0" indent="0" algn="justLow">
              <a:buNone/>
            </a:pPr>
            <a:r>
              <a:rPr lang="en-US" dirty="0" smtClean="0"/>
              <a:t>fingerprint </a:t>
            </a:r>
            <a:r>
              <a:rPr lang="en-US" dirty="0"/>
              <a:t>to those of another. </a:t>
            </a:r>
            <a:r>
              <a:rPr lang="en-US" dirty="0" smtClean="0"/>
              <a:t>This </a:t>
            </a:r>
            <a:r>
              <a:rPr lang="en-US" dirty="0"/>
              <a:t>first involves capturing the likeness of the </a:t>
            </a:r>
            <a:r>
              <a:rPr lang="en-US" dirty="0" smtClean="0"/>
              <a:t>fingerprint. Once </a:t>
            </a:r>
            <a:r>
              <a:rPr lang="en-US" dirty="0"/>
              <a:t>the fingerprint image is captured, the process of identification involves the use of complex algorithms (mathematical equations) to compare the specific features of that fingerprint to the specific features of one or more fingerprint images that have been previously stored in a database. </a:t>
            </a: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740" y="1447800"/>
            <a:ext cx="2424023" cy="1512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200400" y="1278940"/>
            <a:ext cx="8153400" cy="2246769"/>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Low"/>
            <a:r>
              <a:rPr lang="en-US" sz="2800" dirty="0"/>
              <a:t>Human fingerprints are unique to each person and can be regarded as a sort of signature, certifying the person's identity. Because no two fingerprints are exactly alike, the process of identifying a fingerprint </a:t>
            </a:r>
            <a:r>
              <a:rPr lang="en-US" sz="2800" dirty="0" smtClean="0"/>
              <a:t>involves</a:t>
            </a:r>
            <a:r>
              <a:rPr lang="en-US" sz="2800" dirty="0"/>
              <a:t> comparing the ridges and impressions </a:t>
            </a:r>
            <a:r>
              <a:rPr lang="en-US" sz="2800" dirty="0" smtClean="0"/>
              <a:t>on one</a:t>
            </a:r>
            <a:endParaRPr lang="en-US" sz="2800" dirty="0"/>
          </a:p>
        </p:txBody>
      </p:sp>
      <p:sp>
        <p:nvSpPr>
          <p:cNvPr id="8" name="Rectangle 7"/>
          <p:cNvSpPr/>
          <p:nvPr/>
        </p:nvSpPr>
        <p:spPr>
          <a:xfrm>
            <a:off x="611740" y="654135"/>
            <a:ext cx="4326313" cy="584775"/>
          </a:xfrm>
          <a:prstGeom prst="rect">
            <a:avLst/>
          </a:prstGeom>
        </p:spPr>
        <p:txBody>
          <a:bodyPr wrap="none">
            <a:spAutoFit/>
          </a:bodyPr>
          <a:lstStyle/>
          <a:p>
            <a:r>
              <a:rPr lang="en-US" sz="3200" dirty="0"/>
              <a:t>Fingerprint identification</a:t>
            </a:r>
          </a:p>
        </p:txBody>
      </p:sp>
    </p:spTree>
    <p:extLst>
      <p:ext uri="{BB962C8B-B14F-4D97-AF65-F5344CB8AC3E}">
        <p14:creationId xmlns:p14="http://schemas.microsoft.com/office/powerpoint/2010/main" val="3464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75560" y="1336659"/>
            <a:ext cx="8168640" cy="2246769"/>
          </a:xfrm>
          <a:prstGeom prst="rect">
            <a:avLst/>
          </a:prstGeom>
        </p:spPr>
        <p:txBody>
          <a:bodyPr wrap="square">
            <a:spAutoFit/>
          </a:bodyPr>
          <a:lstStyle/>
          <a:p>
            <a:pPr algn="justLow"/>
            <a:r>
              <a:rPr lang="en-US" sz="2800" dirty="0" smtClean="0"/>
              <a:t>Face </a:t>
            </a:r>
            <a:r>
              <a:rPr lang="en-US" sz="2800" dirty="0"/>
              <a:t>recognition can be an important alternative for selecting and developing an optimal biometric system. Its advantage is that it does not require physical contact with an image capture device (camera). A face identification system does not require any advanced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10" y="1336659"/>
            <a:ext cx="1826491" cy="193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11910" y="678467"/>
            <a:ext cx="3237233" cy="584775"/>
          </a:xfrm>
          <a:prstGeom prst="rect">
            <a:avLst/>
          </a:prstGeom>
        </p:spPr>
        <p:txBody>
          <a:bodyPr wrap="none">
            <a:spAutoFit/>
          </a:bodyPr>
          <a:lstStyle/>
          <a:p>
            <a:r>
              <a:rPr lang="en-US" sz="3200" dirty="0"/>
              <a:t>Face identification</a:t>
            </a:r>
          </a:p>
        </p:txBody>
      </p:sp>
      <p:sp>
        <p:nvSpPr>
          <p:cNvPr id="6" name="Rectangle 5"/>
          <p:cNvSpPr/>
          <p:nvPr/>
        </p:nvSpPr>
        <p:spPr>
          <a:xfrm>
            <a:off x="616990" y="3505200"/>
            <a:ext cx="10320250" cy="1815882"/>
          </a:xfrm>
          <a:prstGeom prst="rect">
            <a:avLst/>
          </a:prstGeom>
        </p:spPr>
        <p:txBody>
          <a:bodyPr wrap="square">
            <a:spAutoFit/>
          </a:bodyPr>
          <a:lstStyle/>
          <a:p>
            <a:pPr algn="justLow"/>
            <a:r>
              <a:rPr lang="en-US" sz="2800" dirty="0" smtClean="0"/>
              <a:t>hardware</a:t>
            </a:r>
            <a:r>
              <a:rPr lang="en-US" sz="2800" dirty="0"/>
              <a:t>, as it can be used with existing image capture devices (webcams, security cameras etc.). </a:t>
            </a:r>
            <a:r>
              <a:rPr lang="en-US" sz="2800" dirty="0" smtClean="0"/>
              <a:t>Thus</a:t>
            </a:r>
            <a:r>
              <a:rPr lang="en-US" sz="2800" dirty="0"/>
              <a:t>, facial recognition should be considered as a serious alternative in the development of biometric or multi-biometric systems. </a:t>
            </a:r>
            <a:endParaRPr lang="en-US" sz="2800" dirty="0"/>
          </a:p>
        </p:txBody>
      </p:sp>
    </p:spTree>
    <p:extLst>
      <p:ext uri="{BB962C8B-B14F-4D97-AF65-F5344CB8AC3E}">
        <p14:creationId xmlns:p14="http://schemas.microsoft.com/office/powerpoint/2010/main" val="3969868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TotalTime>
  <Words>797</Words>
  <Application>Microsoft Office PowerPoint</Application>
  <PresentationFormat>Custom</PresentationFormat>
  <Paragraphs>60</Paragraphs>
  <Slides>15</Slides>
  <Notes>1</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منظومة ادارة البصمة والمعالم الحيوية Fingerprint &amp; Biometrics Management</vt:lpstr>
      <vt:lpstr>الأجندة</vt:lpstr>
      <vt:lpstr>Verification vs Identification</vt:lpstr>
      <vt:lpstr>PowerPoint Presentation</vt:lpstr>
      <vt:lpstr>PowerPoint Presentation</vt:lpstr>
      <vt:lpstr>PowerPoint Presentation</vt:lpstr>
      <vt:lpstr>عرض للجوانب الرئيسية لمنظومة ادارة البصمة:</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Salman Alharbi</dc:creator>
  <cp:lastModifiedBy>Roman Davidenko</cp:lastModifiedBy>
  <cp:revision>49</cp:revision>
  <dcterms:created xsi:type="dcterms:W3CDTF">2015-08-17T10:44:14Z</dcterms:created>
  <dcterms:modified xsi:type="dcterms:W3CDTF">2015-08-20T11:36:54Z</dcterms:modified>
</cp:coreProperties>
</file>